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55FF111A-B368-456E-8333-396EF05AED0A}"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5FF111A-B368-456E-8333-396EF05AED0A}"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5FF111A-B368-456E-8333-396EF05AED0A}"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3CAEEDC-8058-4995-BBCC-5ECD4A11FC34}" type="datetimeFigureOut">
              <a:rPr lang="en-US" smtClean="0"/>
              <a:pPr/>
              <a:t>4/24/2012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5FF111A-B368-456E-8333-396EF05AED0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73CAEEDC-8058-4995-BBCC-5ECD4A11FC34}" type="datetimeFigureOut">
              <a:rPr lang="en-US" smtClean="0"/>
              <a:pPr/>
              <a:t>4/24/2012</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55FF111A-B368-456E-8333-396EF05AED0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3CAEEDC-8058-4995-BBCC-5ECD4A11FC34}" type="datetimeFigureOut">
              <a:rPr lang="en-US" smtClean="0"/>
              <a:pPr/>
              <a:t>4/24/2012</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5FF111A-B368-456E-8333-396EF05AED0A}"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upload.wikimedia.org/wikipedia/commons/4/43/Michelangelo's_grave4.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28" name="AutoShape 4"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0" name="AutoShape 6"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2" name="AutoShape 8"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4" name="AutoShape 10"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6" name="AutoShape 12"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038" name="AutoShape 14" descr="data:image/jpeg;base64,/9j/4AAQSkZJRgABAQAAAQABAAD/2wBDAAkGBwgHBgkIBwgKCgkLDRYPDQwMDRsUFRAWIB0iIiAdHx8kKDQsJCYxJx8fLT0tMTU3Ojo6Iys/RD84QzQ5Ojf/2wBDAQoKCg0MDRoPDxo3JR8lNzc3Nzc3Nzc3Nzc3Nzc3Nzc3Nzc3Nzc3Nzc3Nzc3Nzc3Nzc3Nzc3Nzc3Nzc3Nzc3Nzf/wAARCADTAO8DASIAAhEBAxEB/8QAGwAAAQUBAQAAAAAAAAAAAAAAAwABAgQFBgf/xAA3EAABAwMDAgQEBQQCAgMAAAABAAIRAwQhEjFBBVETImFxBjKBkRQjM6HRQlKxwWLhJPBTcvH/xAAYAQADAQEAAAAAAAAAAAAAAAABAgMABP/EACMRAAICAgMAAgMBAQAAAAAAAAABAhEDMRIhQRMiBDJhUXH/2gAMAwEAAhEDEQA/APLrvFX6ICPefqn2Vf0QjoUlwD65THZIbZS3RMMpDfASAlXbai1rNbtP3QboKRWBeBDceyfzAyXZ91ZqvY6SP2iFWeS50ZInAWTM0FtWhzyXCStM1AGQ9rndswFUsraod2kN3yrjrbS4/mCY23hJIaKKhb4riNJAnhaVOhTFDU4HA2Kla2VR7AWtho5PPf8AZaDOkXNw8UwYEcDDVCc1ey8IujmRSfcXbadMFxc7AT9So+HX0tMwBPuu2tfhV1Fj309RqERqI29kh8IvqUw1xAiXOPJ9JWWeNgeF0eeUqL6lVrWiSSrFraPfWazYubqC72y+FDRr+I8MloIaB3O5WnbfD9Km6oXtHmgDEwAIARf5C8MsD9POb2wfQYx5bhzc+hGf8FRt+lVa1MvDTj/HC9OuOhNrhg0s8Ocl2cRsEel0G3oUyQCSYlI8zroZYVfZ5DWsqtNzhBgfuqjmlpzuvWb7oFIgvpsiR2XEde6T4Di9gx6BPjz26YJ4FVowKVTS4BW2uDhqACzyIMHhX7UDwm+qtNekIXokMOn7qfJkR2CYslOR5AR2wplER0+WEtIEqTXZ2jEFMcmNlggzsEznEAjcFSO53lQJymFbGGYlOMuHqkZmMbqQaXVB/lYCK93mogkQAZCPeYqb7YVfj1VVokMPeFJokgAJsx7qTDBlEwQgNIzuj02ufjafRVwZcCN1oNIZSBbE6YmUjGRXNLJnytG5Wl0ux8Uh7gARsCNvf+Fnse0va3EA8rpLQspUQARq5jdBvoyJV9FKjpbDY37lS6T04Xb4f8sjUO/og1WufUDWtMk/Vdd0G1FOk2AAZElQySpF8cU5Fu06RRZSaC3cbRuti0smUWiAIMlWramPB4EcFGAgQeeI2XKdWgYa0MkNAkQq1RsEQIPorkAjJ0ydkOqabCciQmoSyrU0CcCTyQqprw7ZxA2wjXFyNxAAVGpdtxn9kaNZaZWBJ+bsiCqHiDnPKyxds1QD75RDfU5EGCBwjRrL9QtcwgQCMYXJ9ethUY+BH0W1WvnOBDGkjaVldSrh1I6olIx0zzTqNA0qxBGyNYEPolroxhF6xDqxON0DppGt7JAMSPVdybljOOS45Og7m6QA2PsoMImCYVlwkROIn2QC2PMSppjNESzs76J2wWTyokaTuEmvBxsUQWQPqeU8S/KYzBP7JnOCcUhUBbnsiU3QCZ8wAgqD/MD/AApUTLz7Qt4D0Bdx4xjZAjyqxdwKuNlXPOVVaJDeiMxkAd0I5MqeojG6LMFo0tVWBkSrtzT8KiMZIO/0QbOGw6BgqV7VNUaW7cKb7Y3gC3OYhdHYNe+JI22AWDZ0Xa2lzcb5XZWNv+FpU31QPEOUJMaKD0LPw67XVYaScQNlvdPrAVcOGnVlYDqr61yS3zGcf4Ct0XuttIO5ypTjcaKY5Uzvbd7SyfQY7KVSdQ0Rvzwsrpt06rRaMZHC0GvJZJGeYXKdQRxDIBkxygPqU3OJAkxsBKJDWiXgOJG5yUN77gtmkxoG0uMSEyEKF3WbkeFj/wCsSs6tUzmkR2wteqyu7NQ0R9JWTc29YmWPZPojZqKrqo1/pe8NUalyWABlIT3KBX8emSNTZJjCpVfxEzrbjsVrNRbrXNy4GA1vusa/8d5Oqu0DtCMWVXt89dxLuECpbt0nSx9QxvwgMc91K3radRLHDuFRsMXQBG4IhbF8KjXEPGk9uyyKY03lM93GV1Y3cWjnyxppmi8gCQRvEIbj5XCB6qbwA6QIAUHSHEjaMQpoLAPEj6bIUGI9VYeAWiANkItiCRAVExWiB1AZTczMoj/cbqGzsJhaHcNIjhMz9TCk+SBKakM+yHgStd/qFBjk8o93hx7oA3CtHRAcnDVMUy9DPBCtW1UMBBiUWFEAXUjo4WlZNoU6fi1hqcflBOAs8kOfOAnNQkaZhI1YV0atpUbXvGmAGNM7LYrXbqjmBpxtK5m1reG4ubvx9luWLcB9Z3mgkgcJJIdaNbp9RtG5OqBDZ+qVe+FzcuLSCNljvLg9zy4w84V7o9v4r9e88hK3SsZKzsejlwpN+hlbLKpcXMkSPRY1BtShSNNzCJAIdH/vdadIPeYLfOYkhcr2dSfRc8bQdDGkuPbdM5tZwlzms98oZc4AhoAgZeTAWP1bqlC3DjVuZHocIoBdumOcJ/FAAdsLLqGox0fiGkcSVgVfii1Li0OI+iA7r9m4ZfMrcWbkjVuPE8YB72uBMmFU1iABMa9JKojrFu+Q12eAiWdwx9xbUnE+aoXEewJQpmsui3ZUpPcQZY+CAeFcq1GUbUHAJHkaNmg7e5VSlXYytdUwQW6WnfvKsU7m3oWrKroNVrYDiZM+iATmupWd29znva2izjWYcfpx9Vzt3Tq03te5hlpmRsVq9d6u6vVNOkcTkysY3VUDRUyIXVijJKyGWUX0bDiyqwPBw4Sq7sSRgxso9MrB7XU3bty3HCOY5Ge6WnF0ZO1ZXJI3mPRM4S0AzkbogHmQ3Z4hFAAux902CR29VN8kTzKG3JI5TrQvpKr5dtk9IE/+5UXkwTvPdTtpc6I/ZZ6NfZUvP1FX7qzd/qEqtGVaOjnHIU2N/MDSdt1ARjf6IlEnXPJz9UQhGMLmmZJmAFBzSDBx6d1YY0C11QJUrSmKtemyMJRqGtWODzj125WvbPI0tJ3xG59yjWlqz8LUqkDcgE8YWc2sTcETvGEjdjaL/VqwFTSww0eVo/yuj6E3wbdksLucLiXVXPugCZyvRehUQ+0aeYn2UM/SSLYe7NixNGo3xACXTsXT9wtKm4aSQYJ3PYLM6dZmi5ziZDjIgbBA611q0sLeo01RrIjTGVHei/hX+Jev07C2cGA6j8refqvMOoX1a6qOfXqEycNHCL1G9r9TvNZMlxho7BQFTp1qSHtqXNQblhhs/wC10whx/wCkJT5e9Ge54B+UpNB7FWq1azqtltGrRnku1AoLJaIHmbuFWyfFXsLRDgSWMJdHJ2WrYGpbVfHrGXhsNEzCzaDXF7GwZceF09t0pz6YIYCYySo5JUWhEyq98RXc+TDxpJB+yyrq8qkuY17jTlafXbb8I0DSGk7HusF0zB3nbunxRTViZZNOibA5/oO/ZRqhzDBP1hR8Z4Ah0DsMJy5+gOLiQScFVpkrjVFrprouQIkOBET9f9LQqnSYEZWb04g3lPGCTH2K0azQZ7j0Ucn7Dw0QjMt5UX4AnYFSgx6qNRuxJKX0crvPCg0kGQTtulB7wE52EDhUJkqjcYIA7SntvmP2SJkQno4rEfZK9BfTsqXnzn3VfurN7+qq+xlXjo5x8QnY6HgxEFRzynGw79kwS1TeGtdTd/VsUe1ZUoVA+pTe1p5Ld0f4ffbUBWvLtni+CB4bDy47J+o9Tvrnz1S1rHfKxoEAKEpPlSLxgnG2W2XMWjqROJICzjVDagqAZBn3ULWudRa4RIwEKs86mnvlOkTYVzwK7XSM8r0z4VfrswC4GBuvLC4lrRIxsu6+ELqbcCTqad1H8iPVlvx33R6BSEtlkgjsuM+MaDrgtL94wNz9guwsQHjIk6tyjXPTKVZhcQIP9IaBP1XMm0dLR4izpl4+oR4TgHbk4wqV5aXNu/wq1Gq0AnTLCN17PcWVNomrSAIMCOB/CpXViyrSIo1XMEcFVWdrwi8KZ5bRt634AtNF+XF0lsBo9ygW9Co+s2lSIc5zoAaZXYdV6XSpMdWvLh9QNOA92FS+FrP8Z1gVqdMNt6PmJj7J/ktNg+NLRbd0zV1SmxogspgPI/uhdF0vprqpLHkiMZU+nW4deVazhMuwO62umNY27cC3SOBlRq0Ub7OB+MOlOoUXHJ0kLiS3MEbei9t+LrKnWoOaGzqaRK8ZuaTqNxUpEkOa6IV8MuqJZY6YzbSi5xmrUb6CnP8AtTrUKYYG0g98DaFK2uDSJDqZP0laloyrfuDKbHaZyGiMIynKOxo44SXWzFoNfSqtqluGuErXqzpJ4V3rNjRsrNrMBxGQFSaJoMJO7RCm58+wvHw6K7jJkHdM6AJmRzCm5pbhDOAAUbEAEAZJz7KDWzEnHKK8ZiUNvyn2lUWhHsefMESjHijCETkHBxsjW4brE4QejMp3n6nZViCGgk7qxf8A6mUDgfUq8dEBjuI3hMBKR9k55AzGAmMEoVC0OZw6Puuk6ZbN6n08UQPzKboEeq5Y+66X4NuxR6hpe7yyCfoVz54/W0dGCffFgviOhQ6fXZa0M1aY/MI7rLYx1RuRlbPX7Qj4huteQ+pqafQqVG0aW+GToOYMJY5FFIeWNydnO1CQSCum+EbktqgOgtmAsHqFHwq728AxK0OgHTVbmCMqmRpwsjjTU6PXenVz4MnM5WtRrGs0N16Wf3DsuT6ZctNFomSeOy26dbHhg+U4MchcB3BepPa6mTTGlnB5cFzvUahklmprYiOVvXNxqeGkyxgn6cLn+p1w97i2Y7DhNoFWc3eWdbqFdtJoIDj8zs4XR2NnSsbRtpaM0giXvO7iqvS6TqJqXFc6nH5AeAtCnWAIbTOp7jPoEOT0ZxLdINt2BrWyQMo1KqfxGprCCVOgy3ttIrnxK7hJaBqP2Wl4NCrDmth28EQU10LQDrZFSxaWjzCOF418V0vC6o5wEahJhe4V7R1W1e0DA/yvJ/jmyfSqsrFs6XQSmxupo01cGjBsHNJAqtggchdp0yjTt7AVSWgnK5Lo+i7qttqw0uIlh7hdJ1J5trRtJjpEQEubuVFMWjnviG9NWuQTIAwpNxRpTHyDj0WXcE1rwUyJ1Oha1xiG5EDhUaUYpEJS5SYGocSD9YQHjkFFfP7bIRDg08Z4KKEBVMiUIA5A7IxaYnMQhlobGdxvKqtCPZEbT6wjW4lxHogf0nZWLU+Yd4QloKKV6JqxKrbHEbKzfZqHHqq049IV46OcbkH1S7J9Ig+m3rlNn5h3TGGgbz9Ea2rut6zatIw8HnYoP+E/IQasKdHZ0b/p3W6VNt1rZcsEB7Pmj25Wnb2PRwwtr3Nao/jV5YXnQJ4MRkLY6R1uvSr0qV07xrcuDXB+SAeQVyzwNdxOmGe+pGz13pLSykaTzUAG45CxKBNCqA3jYrv+q2lKystbPkkHHZcd122Npezu05CSDf6spKNPka3S+p+FAfMe66a16k0sDmuBzkzwuBtniqVp0a5o0jT1GCQJ9FJxplLOsuuof+MSJDqrpn04VCjUFRwLjhYvU70U67KRI0jCJb3Y8PciOUHdDR2at7ctaIBwOyrU+ots6NS4qHIHllY9a+L3HJOlVBXd1G8o2dOS3UC6PRGMWHI0d38H9Qp1GPfdOiu98uJ4/wCl1ourZz/1GiP+ULiqvSaTqDSx7qFSI1tMH+FyvV+nX9J7nG8qVADjzQfsjFcibdI9strmg5jmio1wjvMLjPimhZ3NGs1724Bj0XmFLqPUrEzSr1WySPmlVrrqt/cE+NcPM75VfgkT+aK8IvujSr030HQ+kcFbFz1j8XYB2zxhwXOs0zJ7pSWOMZVpYk6/hOOZx7/00ekNBuXVn+Yt2+q1KxJd5hn22WN0yt4dcicOMLZLCXZ7cKWW+RoO0V3tl8DEDhQqNDYA7Kb8kkHlNW2zG26VDFeoYjb+EER+yJUdDo4MIBzGMwqx0I9juOSAArVmw1NiJGIKqtkgFwR7ZxFTy4wtLRkUr/FUqq0HZW7/APVMqo0/ZWjo5xymiCR2UxE52/ZMZaST9E5hncQEo2A2TuED2KicCIgysYWStX4WbaP6/ZU+ouDLWq80qjzszUC0O+hIKyQY2VmiG1LdzRHiMOoY3HKFAs6+4tursbWsbusSLNxZUYRk6TCl8WUxWtqNwwSdAB91d6J1UdcsqfinV1C2p6K0/NXpAYf6uaMHuIPBQrynqtn0Hn5dv5XDNOMjuhJTicjZXBpPb39+Fq3lYG3DgcwJIWHcMNCsRnBKL4xfR04VZQtpoWM6+rLnWKuutTqDILVo0bSq+3ospHSagyewWG+prpUtX9IhdFYXodQto30QYU8iaiikHbZR674PTqbLWj5qpy9x3R/hypQ6fTNao4GvU5iYWL1Sq6r1B9V+5dhKiSHSXGPRUjjuNEp5KkddW6rUqmQ6JOPdU7u6bVb53EmMLn6l85jWgHIM/sqzrx7oydlWMFEg5tl27cx8YJ9SeFRqUdQLzEAcJGq4tGDGRkIb6kgDZMjP+gy0NG4JUdOMH6JyTiYSmd0wgS0JbVa4d+V0ZJMT2kQVzdsJrNaNyV0rh5BA/pHMrnz7RfFoDVGgwNp2QC6RnZWKsaY5VUt3G5UkUBV4IGIcBxyEEj9wp1A6TwIUBuFVCC2aGzyj23zbTCruMO9ArVsIJ9dlpaMUb0/mO9RCqDlW70TXMKoMn0V46OcWymSHNMk8woRnPCcmIH/GETDlpcMgCP4USUiZA3+6RGd5RAIiBqAwSptmmWvbAO4KekDUaWiJAlJwBYA0YAn2WMWqNepa1WXlnUdTqMeHS0wWOHIXY2HUKPXrao+mwUuoU2661Fg8tRg3ez25bxuMbcN4ugNDQP8Al6oltc1rG7pXNpVdTqU3B9Oo0wWkJZwUl2NCbi7RqdYtnaS9oyXY+yxtWlxEALseoXFv1vpz+pWdNtKu2Dd2rBhjj/Wwf2kzjhcfXBa6Hd1OKa6ZSTT+yEXyIPKuWNzpaGuJgYwsycbIjXuY09+6aULQIzplq7DdRJEE7ITa35ZHJMIDnl0mVEAn7poqkLKVuwgBfO++Vs9L/DUxNaiXepEwsy3wD3Jx7re6dQa5ofVcPRqnNX0UxtR7LznWbqJij7Q3Cw72rT0xTogYP9K7Gx/DFrWugjYlZ3XLei2kWgQQNxwYSRxpOyrzt9UcS9wJmAOEMZOAi3IAqGEEbroRyvZb6a7TdscQCAdiukcNAMZBG3YLlqYgjkn9lr2L3zFVsgjdxMfVRzRvspil4GdycQgnBBnCPVAgxBQHAxIEKCLMhXaIJB2QQJPoUapGg5+qC4CPoqR0IxVASTEHOc7qxbNgiP2VXRLo79laswQ6DnCE9Boz70+c+6rEhrsbAo97mq4jZV8CF0R0cwhufqE3OeycTJx3Sgkjf2TGGycJx22IRA1oOmpqBnhHubV4dqaJ9uUQAWDT5wdMtwO/CnS0up1KYEuLcH6hC1SADiNlES0iD9QsYfTLg31hSkai0/KT9lINfUJeGHESQEN4LH+Yeqxg9heV+nXbK9Aw9h2OzhyD3BWn1a2t7y2p9R6ewsY4RWpf/G/n6LFEEaT9D2R7C9qWNckCWOxUpnZw7INBToqkRKaSrt7Spk+NbH8p52/t9CqPCwSWr7p2nYqHt+6cZIBKxg9KrpeD2WjbXLjAL8TsCsulTc4+USVYaKjT5SAUslYYun2dDbXWmSXbjfus7qfVH1HuBcSZKrGrUawAnMRKpVGuJ1GYndLCNDTknoiTrIS8ON5V+wtmuBLpOJxwjXVlDmhoMExtym5C8TOaw1DtHZa9vVdFPH34SqWzLe3Dd3TiFFvla2BsJKlkdopjVF3Sw09ROSgFoDYISpTHonqN0jzk+yh6W8AOZOCM7hDDAMk7eiI8ifLIPEoWvb9pVFoT0YAgyYMZiVYowHw0xIlVzOjVB+nCPaukoS0Ey739RVttlZvR+aU1OkGMbXc5pz8q6o6OVkaVIuGp0xwO6YnTUkD5SrdN7q7S90D2EKm35xPdMKFuZNTxQzSH5aFKrWqVTpb5QBnO3dM9zq9QNpEkNwCcQFK6psoUWUmGXHLz3/6WMCbTpPpiHEOG5Kg+k9mdx3Ciz5omFJpe1xAlYJAVHtwHEfVTdV1x4mSBE8ozWa/nbGMHZAqUtJJaZHKwLGIIgjZI+dv/ACGx7pmlLZYImVHNkAmDuO6iYnCRymWCJO2EySxizRqhuBjK0qdNr2hxODAnssikJcta3LacaTI7dgkkgoPd0KejyQWjkKi9zWtDNs6tuVoOc0UCDE7yO3ZYlapLxAgcIRCzRt6rW6tth/2Feq1tVFxB2j65kf7XP0ny4LctGMdQJcQJH+x/KMkZDV6zKjYJAgwR3KBRMuIyQBj0VW6Dg5zW57wU9lWHiaXbO7pJR+o0X9jTZG078zwo1MAGTkpxIYROyThqpAx9lzenQVqkDnZCyXzMQFN3zHAx3QwCXTk+oKqhCcTTI7olr+oBqHuhh0iP9qdsYqmf2SvRmVLiiatZ8EAAxnlBuKg0hgAECFYvHim4tHdUSJEldUdHKy3afpEExB7qs1pe/S2B7lEa5rKG+SiW9B3gOqHGvAMccpgEKbPEeKbMMBz6+pULsk13+8IrrgUvJQEAf1HcoNSqXuJeATzhYILITh7gMOKfHATYWMI1XuwXEqQqf3CcKEJEQsYk9sGW/Lwok7pw8tPcdkoByzfssYid0x3T7FMsEU+qZJKYWMTYSHY3VilUqEhoyVWBiUe0fFQ5339kGYs1ax8MN+6ovdrM+m6NcP1EacABVysgsk0wFYp3LwQNUDgAYlVRPCcY/wDxZgLjnCo0OEhwPmjhM3y1g9xk7knKE12nIOCdlNoLsTlKwpmtb1DUbPEKTvKInCp250ugOx/lWapIYIG5XK1TOpO1ZWqDJ7+qgASTlG0z823dR06XE+idCjPg52I3jlPan82dlJwAbLeO6HZkNr5iIxlarTAytfZru90F4gYSSXRHRzEWZIHErU6gdFAtbgDYD6JJJkBmV/Ks06bXMMj1SSWCJ1JgaDH7oT2gNwEkkTApynnCSSBiBTJJLGJbgyoJJLBEUhskksYdO3BBCSSDMTeSSCd4UT/KSSIBjsE8DUAkksEI04Psjs2PpskkkYUWKH6o91oVM08pJLnns6I/qVXHI90nfL9f9JJLLYfAFRxkicR/pQtM1DKSSZaYrP/Z"/>
          <p:cNvSpPr>
            <a:spLocks noChangeAspect="1" noChangeArrowheads="1"/>
          </p:cNvSpPr>
          <p:nvPr/>
        </p:nvSpPr>
        <p:spPr bwMode="auto">
          <a:xfrm>
            <a:off x="63500" y="-973138"/>
            <a:ext cx="2276475" cy="2009776"/>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40" name="Picture 16" descr="http://www.nationalgallery.org.uk/upload/img/Michelangelo-c-face-half.jpg"/>
          <p:cNvPicPr>
            <a:picLocks noChangeAspect="1" noChangeArrowheads="1"/>
          </p:cNvPicPr>
          <p:nvPr/>
        </p:nvPicPr>
        <p:blipFill>
          <a:blip r:embed="rId2" cstate="print"/>
          <a:srcRect/>
          <a:stretch>
            <a:fillRect/>
          </a:stretch>
        </p:blipFill>
        <p:spPr bwMode="auto">
          <a:xfrm>
            <a:off x="457200" y="152400"/>
            <a:ext cx="5029200" cy="4423833"/>
          </a:xfrm>
          <a:prstGeom prst="rect">
            <a:avLst/>
          </a:prstGeom>
          <a:noFill/>
        </p:spPr>
      </p:pic>
      <p:sp>
        <p:nvSpPr>
          <p:cNvPr id="12" name="TextBox 11"/>
          <p:cNvSpPr txBox="1"/>
          <p:nvPr/>
        </p:nvSpPr>
        <p:spPr>
          <a:xfrm>
            <a:off x="838200" y="4648200"/>
            <a:ext cx="3429000" cy="707886"/>
          </a:xfrm>
          <a:prstGeom prst="rect">
            <a:avLst/>
          </a:prstGeom>
          <a:noFill/>
        </p:spPr>
        <p:txBody>
          <a:bodyPr wrap="square" rtlCol="0">
            <a:spAutoFit/>
          </a:bodyPr>
          <a:lstStyle/>
          <a:p>
            <a:r>
              <a:rPr lang="en-US" sz="4000" dirty="0" smtClean="0"/>
              <a:t>Michelangelo</a:t>
            </a:r>
            <a:endParaRPr lang="en-US" sz="4000" dirty="0"/>
          </a:p>
        </p:txBody>
      </p:sp>
      <p:sp>
        <p:nvSpPr>
          <p:cNvPr id="11" name="TextBox 10"/>
          <p:cNvSpPr txBox="1"/>
          <p:nvPr/>
        </p:nvSpPr>
        <p:spPr>
          <a:xfrm>
            <a:off x="6037444" y="762000"/>
            <a:ext cx="3106556" cy="1938992"/>
          </a:xfrm>
          <a:prstGeom prst="rect">
            <a:avLst/>
          </a:prstGeom>
          <a:noFill/>
        </p:spPr>
        <p:txBody>
          <a:bodyPr wrap="none" rtlCol="0">
            <a:spAutoFit/>
          </a:bodyPr>
          <a:lstStyle/>
          <a:p>
            <a:r>
              <a:rPr lang="en-US" sz="4000" dirty="0" smtClean="0"/>
              <a:t>Jake Egenlauf</a:t>
            </a:r>
          </a:p>
          <a:p>
            <a:endParaRPr lang="en-US" sz="4000" dirty="0" smtClean="0"/>
          </a:p>
          <a:p>
            <a:r>
              <a:rPr lang="en-US" sz="4000" dirty="0" smtClean="0"/>
              <a:t>Jose </a:t>
            </a:r>
            <a:r>
              <a:rPr lang="en-US" sz="4000" dirty="0" err="1" smtClean="0"/>
              <a:t>Maltos</a:t>
            </a:r>
            <a:endParaRPr lang="en-US"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1524000"/>
            <a:ext cx="6553200" cy="4955203"/>
          </a:xfrm>
          <a:prstGeom prst="rect">
            <a:avLst/>
          </a:prstGeom>
          <a:noFill/>
        </p:spPr>
        <p:txBody>
          <a:bodyPr wrap="square" rtlCol="0">
            <a:spAutoFit/>
          </a:bodyPr>
          <a:lstStyle/>
          <a:p>
            <a:pPr>
              <a:buFont typeface="Arial" pitchFamily="34" charset="0"/>
              <a:buChar char="•"/>
            </a:pPr>
            <a:r>
              <a:rPr lang="en-US" sz="2800" dirty="0" smtClean="0"/>
              <a:t>He was born on 6</a:t>
            </a:r>
            <a:r>
              <a:rPr lang="en-US" sz="2800" baseline="30000" dirty="0" smtClean="0"/>
              <a:t>th</a:t>
            </a:r>
            <a:r>
              <a:rPr lang="en-US" sz="2800" dirty="0" smtClean="0"/>
              <a:t> march  1475 and he died on 18</a:t>
            </a:r>
            <a:r>
              <a:rPr lang="en-US" sz="2800" baseline="30000" dirty="0" smtClean="0"/>
              <a:t>th</a:t>
            </a:r>
            <a:r>
              <a:rPr lang="en-US" sz="2800" dirty="0" smtClean="0"/>
              <a:t> February  1564</a:t>
            </a:r>
          </a:p>
          <a:p>
            <a:endParaRPr lang="en-US" sz="2800" dirty="0" smtClean="0"/>
          </a:p>
          <a:p>
            <a:pPr>
              <a:buFont typeface="Arial" pitchFamily="34" charset="0"/>
              <a:buChar char="•"/>
            </a:pPr>
            <a:r>
              <a:rPr lang="en-US" sz="2800" dirty="0" smtClean="0"/>
              <a:t>He was born at </a:t>
            </a:r>
            <a:r>
              <a:rPr lang="en-US" sz="2800" dirty="0" err="1" smtClean="0"/>
              <a:t>Caprese</a:t>
            </a:r>
            <a:r>
              <a:rPr lang="en-US" sz="2800" dirty="0" smtClean="0"/>
              <a:t>, in Tuscany  </a:t>
            </a:r>
          </a:p>
          <a:p>
            <a:endParaRPr lang="en-US" sz="2800" dirty="0" smtClean="0"/>
          </a:p>
          <a:p>
            <a:pPr>
              <a:buFont typeface="Arial" pitchFamily="34" charset="0"/>
              <a:buChar char="•"/>
            </a:pPr>
            <a:r>
              <a:rPr lang="en-US" sz="2800" dirty="0" smtClean="0"/>
              <a:t>Michelangelo's father sent him to study </a:t>
            </a:r>
            <a:r>
              <a:rPr lang="en-US" sz="2800" dirty="0" err="1" smtClean="0"/>
              <a:t>grammer</a:t>
            </a:r>
            <a:r>
              <a:rPr lang="en-US" sz="2800" dirty="0" smtClean="0"/>
              <a:t> with the humanist Francesco </a:t>
            </a:r>
            <a:r>
              <a:rPr lang="en-US" sz="2800" dirty="0" err="1" smtClean="0"/>
              <a:t>da</a:t>
            </a:r>
            <a:r>
              <a:rPr lang="en-US" sz="2800" dirty="0" smtClean="0"/>
              <a:t> </a:t>
            </a:r>
            <a:r>
              <a:rPr lang="en-US" sz="2800" dirty="0" err="1" smtClean="0"/>
              <a:t>Urbino</a:t>
            </a:r>
            <a:r>
              <a:rPr lang="en-US" sz="2800" dirty="0" smtClean="0"/>
              <a:t>  as a young  boy and he became a renaissance sculptor, painter, architect  and poet.   </a:t>
            </a:r>
            <a:endParaRPr lang="en-US" dirty="0"/>
          </a:p>
          <a:p>
            <a:pPr>
              <a:buFont typeface="Arial" pitchFamily="34" charset="0"/>
              <a:buChar char="•"/>
            </a:pPr>
            <a:endParaRPr lang="en-US" dirty="0" smtClean="0"/>
          </a:p>
          <a:p>
            <a:pPr>
              <a:buFont typeface="Arial" pitchFamily="34" charset="0"/>
              <a:buChar char="•"/>
            </a:pPr>
            <a:endParaRPr lang="en-US" dirty="0"/>
          </a:p>
        </p:txBody>
      </p:sp>
      <p:sp>
        <p:nvSpPr>
          <p:cNvPr id="4" name="Rectangle 3"/>
          <p:cNvSpPr/>
          <p:nvPr/>
        </p:nvSpPr>
        <p:spPr>
          <a:xfrm>
            <a:off x="2286000" y="3105835"/>
            <a:ext cx="4572000" cy="369332"/>
          </a:xfrm>
          <a:prstGeom prst="rect">
            <a:avLst/>
          </a:prstGeom>
        </p:spPr>
        <p:txBody>
          <a:bodyPr>
            <a:spAutoFit/>
          </a:bodyPr>
          <a:lstStyle/>
          <a:p>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Statue of David</a:t>
            </a:r>
            <a:endParaRPr lang="en-US" dirty="0"/>
          </a:p>
        </p:txBody>
      </p:sp>
      <p:pic>
        <p:nvPicPr>
          <p:cNvPr id="8" name="Picture 7" descr="170px-Michelangelos_David.jpg"/>
          <p:cNvPicPr>
            <a:picLocks noChangeAspect="1"/>
          </p:cNvPicPr>
          <p:nvPr/>
        </p:nvPicPr>
        <p:blipFill>
          <a:blip r:embed="rId2" cstate="print"/>
          <a:stretch>
            <a:fillRect/>
          </a:stretch>
        </p:blipFill>
        <p:spPr>
          <a:xfrm>
            <a:off x="1237222" y="1394011"/>
            <a:ext cx="3823516" cy="3939989"/>
          </a:xfrm>
          <a:prstGeom prst="rect">
            <a:avLst/>
          </a:prstGeom>
        </p:spPr>
      </p:pic>
      <p:sp>
        <p:nvSpPr>
          <p:cNvPr id="9" name="TextBox 8"/>
          <p:cNvSpPr txBox="1"/>
          <p:nvPr/>
        </p:nvSpPr>
        <p:spPr>
          <a:xfrm>
            <a:off x="2057400" y="5867400"/>
            <a:ext cx="6019800" cy="954107"/>
          </a:xfrm>
          <a:prstGeom prst="rect">
            <a:avLst/>
          </a:prstGeom>
          <a:noFill/>
        </p:spPr>
        <p:txBody>
          <a:bodyPr wrap="square" rtlCol="0">
            <a:spAutoFit/>
          </a:bodyPr>
          <a:lstStyle/>
          <a:p>
            <a:r>
              <a:rPr lang="en-US" sz="2800" dirty="0" smtClean="0"/>
              <a:t>a colossal statue portraying David as a symbol of Florentine freedom</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2/2e/Sistine_Chapel_ceiling_photo_2.jpg"/>
          <p:cNvPicPr>
            <a:picLocks noChangeAspect="1" noChangeArrowheads="1"/>
          </p:cNvPicPr>
          <p:nvPr/>
        </p:nvPicPr>
        <p:blipFill>
          <a:blip r:embed="rId2" cstate="print"/>
          <a:srcRect/>
          <a:stretch>
            <a:fillRect/>
          </a:stretch>
        </p:blipFill>
        <p:spPr bwMode="auto">
          <a:xfrm>
            <a:off x="685800" y="1676400"/>
            <a:ext cx="7467600" cy="4946992"/>
          </a:xfrm>
          <a:prstGeom prst="rect">
            <a:avLst/>
          </a:prstGeom>
          <a:noFill/>
        </p:spPr>
      </p:pic>
      <p:sp>
        <p:nvSpPr>
          <p:cNvPr id="4" name="TextBox 3"/>
          <p:cNvSpPr txBox="1"/>
          <p:nvPr/>
        </p:nvSpPr>
        <p:spPr>
          <a:xfrm>
            <a:off x="838200" y="533400"/>
            <a:ext cx="6705600" cy="523220"/>
          </a:xfrm>
          <a:prstGeom prst="rect">
            <a:avLst/>
          </a:prstGeom>
          <a:noFill/>
        </p:spPr>
        <p:txBody>
          <a:bodyPr wrap="square" rtlCol="0">
            <a:spAutoFit/>
          </a:bodyPr>
          <a:lstStyle/>
          <a:p>
            <a:r>
              <a:rPr lang="en-US" sz="2800" dirty="0" smtClean="0"/>
              <a:t>The Sistine Chapel ceiling </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14400" y="838200"/>
            <a:ext cx="7772400" cy="5517360"/>
          </a:xfrm>
        </p:spPr>
        <p:txBody>
          <a:bodyPr/>
          <a:lstStyle/>
          <a:p>
            <a:r>
              <a:rPr lang="en-US" dirty="0" smtClean="0">
                <a:latin typeface="Arial" pitchFamily="34" charset="0"/>
                <a:cs typeface="Arial" pitchFamily="34" charset="0"/>
              </a:rPr>
              <a:t>In April 1508, Michelangelo was summoned back to Rome by </a:t>
            </a:r>
            <a:r>
              <a:rPr lang="en-US" i="1" dirty="0" smtClean="0">
                <a:latin typeface="Arial" pitchFamily="34" charset="0"/>
                <a:cs typeface="Arial" pitchFamily="34" charset="0"/>
              </a:rPr>
              <a:t>Julius II. He wanted Michelangelo  to paint the 12 figures of the Apostles, and some decorations for the ceiling of the Sistine chapel .</a:t>
            </a:r>
          </a:p>
          <a:p>
            <a:r>
              <a:rPr lang="en-US" i="1" dirty="0" smtClean="0">
                <a:latin typeface="Arial" pitchFamily="34" charset="0"/>
                <a:cs typeface="Arial" pitchFamily="34" charset="0"/>
              </a:rPr>
              <a:t>In 1534 he left Florence forever he said “I never knew a people more ungrateful and arrogant then the Florentines </a:t>
            </a:r>
            <a:endParaRPr lang="en-US" dirty="0" smtClean="0">
              <a:latin typeface="Arial" pitchFamily="34" charset="0"/>
              <a:cs typeface="Arial" pitchFamily="34" charset="0"/>
            </a:endParaRP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Michelangelo created so many paintings and sculptors.</a:t>
            </a:r>
          </a:p>
          <a:p>
            <a:r>
              <a:rPr lang="en-US" dirty="0" smtClean="0"/>
              <a:t>He is known to be one of the best painters ever. He changed history with everything he did the Sistine chapel would have to be his most life changing work not only for him but for everyone that saw it at that time it has inspired many great artist and not only painters but sculptors, architects, and poets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He made then renaissance what it was with all of his work he provided for the people.</a:t>
            </a:r>
          </a:p>
          <a:p>
            <a:r>
              <a:rPr lang="en-US" dirty="0" smtClean="0"/>
              <a:t>He is even called  “the renaissance man” because of all his work</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Michelangelo’s Tomb  </a:t>
            </a:r>
            <a:endParaRPr lang="en-US" dirty="0"/>
          </a:p>
        </p:txBody>
      </p:sp>
      <p:pic>
        <p:nvPicPr>
          <p:cNvPr id="4" name="Picture 2" descr="File:Michelangelo's grave4.jpg">
            <a:hlinkClick r:id="rId2"/>
          </p:cNvPr>
          <p:cNvPicPr>
            <a:picLocks noGrp="1" noChangeAspect="1" noChangeArrowheads="1"/>
          </p:cNvPicPr>
          <p:nvPr>
            <p:ph idx="1"/>
          </p:nvPr>
        </p:nvPicPr>
        <p:blipFill>
          <a:blip r:embed="rId3" cstate="print"/>
          <a:srcRect/>
          <a:stretch>
            <a:fillRect/>
          </a:stretch>
        </p:blipFill>
        <p:spPr bwMode="auto">
          <a:xfrm>
            <a:off x="1676400" y="1219200"/>
            <a:ext cx="5181600" cy="4705729"/>
          </a:xfrm>
          <a:prstGeom prst="rect">
            <a:avLst/>
          </a:prstGeom>
          <a:noFill/>
        </p:spPr>
      </p:pic>
      <p:sp>
        <p:nvSpPr>
          <p:cNvPr id="6" name="TextBox 5"/>
          <p:cNvSpPr txBox="1"/>
          <p:nvPr/>
        </p:nvSpPr>
        <p:spPr>
          <a:xfrm>
            <a:off x="2362200" y="6019800"/>
            <a:ext cx="5366790" cy="523220"/>
          </a:xfrm>
          <a:prstGeom prst="rect">
            <a:avLst/>
          </a:prstGeom>
          <a:noFill/>
        </p:spPr>
        <p:txBody>
          <a:bodyPr wrap="none" rtlCol="0">
            <a:spAutoFit/>
          </a:bodyPr>
          <a:lstStyle/>
          <a:p>
            <a:r>
              <a:rPr lang="en-US" sz="2800" dirty="0" smtClean="0"/>
              <a:t>At Santa Croce church in Florence   </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231</TotalTime>
  <Words>243</Words>
  <Application>Microsoft Office PowerPoint</Application>
  <PresentationFormat>On-screen Show (4:3)</PresentationFormat>
  <Paragraphs>21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Metro</vt:lpstr>
      <vt:lpstr>Slide 1</vt:lpstr>
      <vt:lpstr>Slide 2</vt:lpstr>
      <vt:lpstr>Statue of David</vt:lpstr>
      <vt:lpstr>Slide 4</vt:lpstr>
      <vt:lpstr>Slide 5</vt:lpstr>
      <vt:lpstr>Slide 6</vt:lpstr>
      <vt:lpstr>Slide 7</vt:lpstr>
      <vt:lpstr>Michelangelo’s Tomb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27</cp:revision>
  <dcterms:created xsi:type="dcterms:W3CDTF">2012-04-19T18:26:46Z</dcterms:created>
  <dcterms:modified xsi:type="dcterms:W3CDTF">2012-04-24T18:02:41Z</dcterms:modified>
</cp:coreProperties>
</file>